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49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0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14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70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1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7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12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02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92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0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4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1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7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3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9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6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5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73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ws.amazon.com/ec2/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ws.amazon.com/ec2/#pricing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ws.amazon.com/ebs/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ws.amazon.com/s3/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C275C-3CE6-4668-B88E-9A0A1F4BE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2" y="1308295"/>
            <a:ext cx="3516923" cy="36153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4EB12-C1E7-4850-BF3A-76DB74931A4B}"/>
              </a:ext>
            </a:extLst>
          </p:cNvPr>
          <p:cNvSpPr/>
          <p:nvPr/>
        </p:nvSpPr>
        <p:spPr>
          <a:xfrm>
            <a:off x="126609" y="546676"/>
            <a:ext cx="11887200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9266" marR="0" lvl="0" indent="-523644" algn="ctr" defTabSz="457200" rtl="0" eaLnBrk="1" fontAlgn="auto" latinLnBrk="0" hangingPunct="1">
              <a:lnSpc>
                <a:spcPct val="110000"/>
              </a:lnSpc>
              <a:spcBef>
                <a:spcPts val="55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Amazon </a:t>
            </a:r>
            <a:r>
              <a:rPr kumimoji="0" lang="en-US" sz="2800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Web</a:t>
            </a:r>
            <a:r>
              <a:rPr kumimoji="0" lang="en-US" sz="2800" b="1" i="0" u="none" strike="noStrike" kern="1200" cap="none" spc="-109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 </a:t>
            </a:r>
            <a:r>
              <a:rPr kumimoji="0" lang="en-US" sz="28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Services Infrastructure Essentials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pperplate Gothic Light" panose="020E0507020206020404" pitchFamily="34" charset="0"/>
              <a:ea typeface="+mn-ea"/>
              <a:cs typeface="+mn-cs"/>
            </a:endParaRPr>
          </a:p>
          <a:p>
            <a:pPr marL="599266" marR="0" lvl="0" indent="-523644" algn="ctr" defTabSz="457200" rtl="0" eaLnBrk="1" fontAlgn="auto" latinLnBrk="0" hangingPunct="1">
              <a:lnSpc>
                <a:spcPct val="110000"/>
              </a:lnSpc>
              <a:spcBef>
                <a:spcPts val="55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 </a:t>
            </a:r>
            <a:endParaRPr kumimoji="0" lang="en-US" sz="3200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pperplate Gothic Light" panose="020E0507020206020404" pitchFamily="34" charset="0"/>
              <a:ea typeface="+mn-ea"/>
              <a:cs typeface="+mn-cs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82D68B-F058-4E75-A2C4-3B8E6B74F729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A7E3E-38EB-47DD-A7BC-35C1F0211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528194" y="641342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Elastic Compute Cloud</a:t>
            </a:r>
            <a:r>
              <a:rPr kumimoji="0" lang="en-US" sz="2675" b="1" i="0" u="none" strike="noStrike" kern="1200" cap="none" spc="-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(EC2)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2514819" y="170144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2765221" y="1525951"/>
            <a:ext cx="7073306" cy="47885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Renting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 EC2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provides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same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functionality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as renting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server hosted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maintained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by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someone</a:t>
            </a:r>
            <a:r>
              <a:rPr kumimoji="0" lang="en-US" sz="1982" b="0" i="0" u="none" strike="noStrike" kern="1200" cap="none" spc="-10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else;  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however,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instead of renting </a:t>
            </a:r>
            <a:r>
              <a:rPr kumimoji="0" lang="en-US" sz="1982" b="1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hardware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, 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are renting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allocation of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computational</a:t>
            </a:r>
            <a:r>
              <a:rPr kumimoji="0" lang="en-US" sz="1982" b="1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resources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If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basic fundamental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block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then the other 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(ex: ELB, EBS,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S3,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elastic </a:t>
            </a:r>
            <a:r>
              <a:rPr kumimoji="0" lang="en-US" sz="1982" b="0" i="0" u="none" strike="noStrike" kern="1200" cap="none" spc="-10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IP,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auto-scaling) are the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building blocks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AWS.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84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EC2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scalable by</a:t>
            </a:r>
            <a:r>
              <a:rPr kumimoji="0" lang="en-US" sz="1982" b="0" i="0" u="none" strike="noStrike" kern="1200" cap="none" spc="-5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itself.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If 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active,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consumes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as much of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its  allotted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resources as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can.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9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achieve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scalable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cloud application using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AWS, 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must  use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more services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than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just</a:t>
            </a: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84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Docs: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Elastic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Compute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Cloud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2514819" y="313394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5"/>
          <p:cNvSpPr/>
          <p:nvPr/>
        </p:nvSpPr>
        <p:spPr>
          <a:xfrm>
            <a:off x="2514819" y="4226149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6"/>
          <p:cNvSpPr/>
          <p:nvPr/>
        </p:nvSpPr>
        <p:spPr>
          <a:xfrm>
            <a:off x="2514819" y="463563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7"/>
          <p:cNvSpPr/>
          <p:nvPr/>
        </p:nvSpPr>
        <p:spPr>
          <a:xfrm>
            <a:off x="2514819" y="5386129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8"/>
          <p:cNvSpPr/>
          <p:nvPr/>
        </p:nvSpPr>
        <p:spPr>
          <a:xfrm>
            <a:off x="2514819" y="6136620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6F92720-6DE6-4385-BEBD-FFF84460F87C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2911E3-249A-4E21-81D8-E3EFD3BF8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</a:t>
            </a:r>
            <a:r>
              <a:rPr kumimoji="0" lang="en-US" sz="2675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Transfer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Limits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2514819" y="226431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3"/>
          <p:cNvSpPr/>
          <p:nvPr/>
        </p:nvSpPr>
        <p:spPr>
          <a:xfrm>
            <a:off x="2765221" y="2088819"/>
            <a:ext cx="7203144" cy="34073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Network data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transfer 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fundamental resource shared  across the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Internet.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More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commonly,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term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bandwidth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used to describe data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transfer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across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network.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Several AWS receive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through the Internet or send data  across the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Internet.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bills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separately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received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incoming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) through</a:t>
            </a:r>
            <a:r>
              <a:rPr kumimoji="0" lang="en-US" sz="1982" b="0" i="0" u="none" strike="noStrike" kern="1200" cap="none" spc="-9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 Internet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sent (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outgoing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) across the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Internet.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Useful: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EC2 Pricing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(scroll down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Transfer)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2514819" y="302122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5"/>
          <p:cNvSpPr/>
          <p:nvPr/>
        </p:nvSpPr>
        <p:spPr>
          <a:xfrm>
            <a:off x="2514819" y="3778851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6"/>
          <p:cNvSpPr/>
          <p:nvPr/>
        </p:nvSpPr>
        <p:spPr>
          <a:xfrm>
            <a:off x="2514819" y="453576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7"/>
          <p:cNvSpPr/>
          <p:nvPr/>
        </p:nvSpPr>
        <p:spPr>
          <a:xfrm>
            <a:off x="2514819" y="529267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65F763-2ADF-495B-BBEE-B7F5D26142D9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42C524-359C-4564-AE72-F5CBFCD04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</a:t>
            </a:r>
            <a:r>
              <a:rPr kumimoji="0" lang="en-US" sz="2675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Transfer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Limits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2514819" y="1826290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2765221" y="1650796"/>
            <a:ext cx="7002680" cy="44857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135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Tier, all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</a:t>
            </a: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incoming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through the Internet is FREE.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Tier, all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outgoing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through the Internet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first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15GB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total  outgoing</a:t>
            </a:r>
            <a:r>
              <a:rPr kumimoji="0" lang="en-US" sz="1982" b="1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bandwidth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This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limit 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 applied to each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</a:t>
            </a:r>
            <a:r>
              <a:rPr kumimoji="0" lang="en-US" sz="1982" b="0" i="0" u="none" strike="noStrike" kern="1200" cap="none" spc="-4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individually.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”There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transfer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charge between Amazon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 and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other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within 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same</a:t>
            </a:r>
            <a:r>
              <a:rPr kumimoji="0" lang="en-US" sz="1982" b="0" i="0" u="none" strike="noStrike" kern="1200" cap="none" spc="-4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region.”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Aside: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regions are related to where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(geographically)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hosted.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nutshell,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only data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transfer you pay for 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what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application sends out to the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Internet.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2514819" y="258391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5"/>
          <p:cNvSpPr/>
          <p:nvPr/>
        </p:nvSpPr>
        <p:spPr>
          <a:xfrm>
            <a:off x="2514819" y="3681829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6"/>
          <p:cNvSpPr/>
          <p:nvPr/>
        </p:nvSpPr>
        <p:spPr>
          <a:xfrm>
            <a:off x="2514819" y="409773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7"/>
          <p:cNvSpPr/>
          <p:nvPr/>
        </p:nvSpPr>
        <p:spPr>
          <a:xfrm>
            <a:off x="2514819" y="485536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8"/>
          <p:cNvSpPr/>
          <p:nvPr/>
        </p:nvSpPr>
        <p:spPr>
          <a:xfrm>
            <a:off x="2514819" y="561227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E173C7A-FEDE-436F-96C8-4EB9E78D7F96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8D1BDC-0C50-4A2D-93BD-CCF38BD6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</a:t>
            </a:r>
            <a:r>
              <a:rPr kumimoji="0" lang="en-US" sz="2675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Transfer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 Case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2514819" y="226431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765221" y="2013914"/>
            <a:ext cx="7131091" cy="34584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697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0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Suppose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that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application stores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8GB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data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</a:t>
            </a:r>
            <a:r>
              <a:rPr kumimoji="0" lang="en-US" sz="1982" b="0" i="0" u="none" strike="noStrike" kern="1200" cap="none" spc="-11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bandwidth to send the data from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application 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</a:t>
            </a:r>
            <a:r>
              <a:rPr kumimoji="0" lang="en-US" sz="1982" b="0" i="0" u="none" strike="noStrike" kern="1200" cap="none" spc="-8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(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intraservice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bandwidth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free)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If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each of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4 team members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independently download</a:t>
            </a:r>
            <a:r>
              <a:rPr kumimoji="0" lang="en-US" sz="1982" b="0" i="0" u="none" strike="noStrike" kern="1200" cap="none" spc="-10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8GB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data from S3, then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will have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32GB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outgoing  bandwidth.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 only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covers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15GB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total for all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would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billed for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17GB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outgoing data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transfer,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any 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further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outgoing data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transfer until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next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month.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2514819" y="268022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5"/>
          <p:cNvSpPr/>
          <p:nvPr/>
        </p:nvSpPr>
        <p:spPr>
          <a:xfrm>
            <a:off x="2514819" y="343784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6"/>
          <p:cNvSpPr/>
          <p:nvPr/>
        </p:nvSpPr>
        <p:spPr>
          <a:xfrm>
            <a:off x="2514819" y="453576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7"/>
          <p:cNvSpPr/>
          <p:nvPr/>
        </p:nvSpPr>
        <p:spPr>
          <a:xfrm>
            <a:off x="2514819" y="4951671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9AC4A9-F6C4-4534-9D8A-2673E7C24CCF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E93628-2E42-485B-9C23-B884FF41C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Elastic Block Store</a:t>
            </a:r>
            <a:r>
              <a:rPr kumimoji="0" lang="en-US" sz="2675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(EBS)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2514819" y="1794901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"/>
          <p:cNvSpPr/>
          <p:nvPr/>
        </p:nvSpPr>
        <p:spPr>
          <a:xfrm>
            <a:off x="2765220" y="1544500"/>
            <a:ext cx="7156774" cy="4634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37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Block-level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storage volumes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 with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instances 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 them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like any block device (like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hard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drive).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EBS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volumes are network-attached,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</a:t>
            </a:r>
            <a:r>
              <a:rPr kumimoji="0" lang="en-US" sz="1982" b="0" i="0" u="none" strike="noStrike" kern="1200" cap="none" spc="-11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persist  independently from 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life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Once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mounted, the instance can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interact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with 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volume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would with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local drive,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formatting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with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file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system or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installing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applications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directly.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Storage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volume sizes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range from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1GB-1TB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volume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can only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attached 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 at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time,</a:t>
            </a:r>
            <a:r>
              <a:rPr kumimoji="0" lang="en-US" sz="1982" b="0" i="0" u="none" strike="noStrike" kern="1200" cap="none" spc="-11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but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many volumes can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attached 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single</a:t>
            </a:r>
            <a:r>
              <a:rPr kumimoji="0" lang="en-US" sz="1982" b="0" i="0" u="none" strike="noStrike" kern="1200" cap="none" spc="-10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Suitable 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apps that require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database,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file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system,</a:t>
            </a:r>
            <a:r>
              <a:rPr kumimoji="0" lang="en-US" sz="1982" b="0" i="0" u="none" strike="noStrike" kern="1200" cap="none" spc="-4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or  access 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raw block level storage.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2514819" y="2210810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5"/>
          <p:cNvSpPr/>
          <p:nvPr/>
        </p:nvSpPr>
        <p:spPr>
          <a:xfrm>
            <a:off x="2514819" y="262743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6"/>
          <p:cNvSpPr/>
          <p:nvPr/>
        </p:nvSpPr>
        <p:spPr>
          <a:xfrm>
            <a:off x="2514819" y="338434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7"/>
          <p:cNvSpPr/>
          <p:nvPr/>
        </p:nvSpPr>
        <p:spPr>
          <a:xfrm>
            <a:off x="2514819" y="4482971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8"/>
          <p:cNvSpPr/>
          <p:nvPr/>
        </p:nvSpPr>
        <p:spPr>
          <a:xfrm>
            <a:off x="2514819" y="4898880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9"/>
          <p:cNvSpPr/>
          <p:nvPr/>
        </p:nvSpPr>
        <p:spPr>
          <a:xfrm>
            <a:off x="2514819" y="565579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7457BA7-86B2-411D-9A56-2B36E77C6431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9CBA77-1862-4575-A2C4-4C81A4D3A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EBS</a:t>
            </a:r>
            <a:r>
              <a:rPr kumimoji="0" lang="en-US" sz="2675" b="1" i="0" u="none" strike="noStrike" kern="1200" cap="none" spc="-1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Snapshots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2514819" y="170073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"/>
          <p:cNvSpPr/>
          <p:nvPr/>
        </p:nvSpPr>
        <p:spPr>
          <a:xfrm>
            <a:off x="2765220" y="1525952"/>
            <a:ext cx="7175322" cy="40704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EBS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provides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ability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back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up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point-in-time snapshots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to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Snapshots are incremental backups: only 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blocks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device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that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have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changed since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last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snapshot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will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saved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Example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: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If you have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device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with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100GBs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data,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but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only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5GBs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data has changed since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last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snapshot,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only  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5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additional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GBs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snapshot data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will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back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84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Docs: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Elastic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Block 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Store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Free: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30GB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storage,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2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million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I/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Os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1GB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snapshot storage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Unfortunately, this isn’t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enough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facilitate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AMI</a:t>
            </a:r>
            <a:r>
              <a:rPr kumimoji="0" lang="en-US" sz="1982" b="0" i="0" u="none" strike="noStrike" kern="1200" cap="none" spc="14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import/export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2514819" y="245122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5"/>
          <p:cNvSpPr/>
          <p:nvPr/>
        </p:nvSpPr>
        <p:spPr>
          <a:xfrm>
            <a:off x="2514819" y="354200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6"/>
          <p:cNvSpPr/>
          <p:nvPr/>
        </p:nvSpPr>
        <p:spPr>
          <a:xfrm>
            <a:off x="2514819" y="4974500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7"/>
          <p:cNvSpPr/>
          <p:nvPr/>
        </p:nvSpPr>
        <p:spPr>
          <a:xfrm>
            <a:off x="2514819" y="538327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8"/>
          <p:cNvSpPr/>
          <p:nvPr/>
        </p:nvSpPr>
        <p:spPr>
          <a:xfrm>
            <a:off x="2514819" y="579276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9"/>
          <p:cNvSpPr/>
          <p:nvPr/>
        </p:nvSpPr>
        <p:spPr>
          <a:xfrm>
            <a:off x="2765221" y="5998934"/>
            <a:ext cx="4005710" cy="326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despite being </a:t>
            </a:r>
            <a:r>
              <a:rPr kumimoji="0" lang="en-US" sz="1982" b="0" i="0" u="none" strike="noStrike" kern="1200" cap="none" spc="14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common </a:t>
            </a:r>
            <a:r>
              <a:rPr kumimoji="0" lang="en-US" sz="1982" b="0" i="0" u="none" strike="noStrike" kern="1200" cap="none" spc="2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</a:t>
            </a:r>
            <a:r>
              <a:rPr kumimoji="0" lang="en-US" sz="1982" b="0" i="0" u="none" strike="noStrike" kern="1200" cap="none" spc="-91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case</a:t>
            </a:r>
            <a:endParaRPr kumimoji="0" lang="en-US" sz="1982" b="0" i="0" u="none" strike="noStrike" kern="1200" cap="none" spc="-2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5C6E2F1-2640-4DBB-93E1-20042FE6BA34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75A1AE-CFAF-4B65-BAE8-235DBEA7F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528194" y="641342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 Storage Service</a:t>
            </a:r>
            <a:r>
              <a:rPr kumimoji="0" lang="en-US" sz="2675" b="1" i="0" u="none" strike="noStrike" kern="1200" cap="none" spc="-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(S3)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2514819" y="182272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3"/>
          <p:cNvSpPr/>
          <p:nvPr/>
        </p:nvSpPr>
        <p:spPr>
          <a:xfrm>
            <a:off x="2514819" y="223934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4"/>
          <p:cNvSpPr/>
          <p:nvPr/>
        </p:nvSpPr>
        <p:spPr>
          <a:xfrm>
            <a:off x="2514819" y="265525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5"/>
          <p:cNvSpPr/>
          <p:nvPr/>
        </p:nvSpPr>
        <p:spPr>
          <a:xfrm>
            <a:off x="2514819" y="337221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6"/>
          <p:cNvSpPr/>
          <p:nvPr/>
        </p:nvSpPr>
        <p:spPr>
          <a:xfrm>
            <a:off x="3075547" y="3735334"/>
            <a:ext cx="123417" cy="123417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3944" y="0"/>
                </a:moveTo>
                <a:lnTo>
                  <a:pt x="0" y="0"/>
                </a:lnTo>
                <a:lnTo>
                  <a:pt x="0" y="63944"/>
                </a:lnTo>
                <a:lnTo>
                  <a:pt x="63944" y="63944"/>
                </a:lnTo>
                <a:lnTo>
                  <a:pt x="63944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7"/>
          <p:cNvSpPr/>
          <p:nvPr/>
        </p:nvSpPr>
        <p:spPr>
          <a:xfrm>
            <a:off x="3075547" y="4036386"/>
            <a:ext cx="123417" cy="123417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3944" y="0"/>
                </a:moveTo>
                <a:lnTo>
                  <a:pt x="0" y="0"/>
                </a:lnTo>
                <a:lnTo>
                  <a:pt x="0" y="63944"/>
                </a:lnTo>
                <a:lnTo>
                  <a:pt x="63944" y="63944"/>
                </a:lnTo>
                <a:lnTo>
                  <a:pt x="63944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8"/>
          <p:cNvSpPr/>
          <p:nvPr/>
        </p:nvSpPr>
        <p:spPr>
          <a:xfrm>
            <a:off x="2765220" y="1572322"/>
            <a:ext cx="7195297" cy="46026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697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0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minimalistic data hosting</a:t>
            </a: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Storing data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downloading data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billed</a:t>
            </a: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separately.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only hosts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dumb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(does not change unless</a:t>
            </a: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change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it)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5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appropriate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for: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573583" marR="0" lvl="0" indent="0" algn="l" defTabSz="457200" rtl="0" eaLnBrk="1" fontAlgn="auto" latinLnBrk="0" hangingPunct="1">
              <a:lnSpc>
                <a:spcPct val="104000"/>
              </a:lnSpc>
              <a:spcBef>
                <a:spcPts val="37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3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Hosting static </a:t>
            </a:r>
            <a:r>
              <a:rPr kumimoji="0" lang="en-US" sz="1883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web </a:t>
            </a:r>
            <a:r>
              <a:rPr kumimoji="0" lang="en-US" sz="1883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pages (no server-side processing)  Hosting large files (e.g. custom</a:t>
            </a:r>
            <a:r>
              <a:rPr kumimoji="0" lang="en-US" sz="1883" b="0" i="0" u="none" strike="noStrike" kern="1200" cap="none" spc="8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883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AMIs)</a:t>
            </a:r>
            <a:endParaRPr kumimoji="0" lang="en-US" sz="1883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just" defTabSz="457200" rtl="0" eaLnBrk="1" fontAlgn="auto" latinLnBrk="0" hangingPunct="1">
              <a:lnSpc>
                <a:spcPct val="112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Although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commonly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used to store custom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AMIs,</a:t>
            </a:r>
            <a:r>
              <a:rPr kumimoji="0" lang="en-US" sz="1982" b="0" i="0" u="none" strike="noStrike" kern="1200" cap="none" spc="-4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 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does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not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provide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enough S3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storage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bandwidth 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so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freely.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just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Docs: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Simple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Storage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Service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just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Free: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5GB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storage,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15GB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data outgoing per</a:t>
            </a:r>
            <a:r>
              <a:rPr kumimoji="0" lang="en-US" sz="1982" b="0" i="0" u="none" strike="noStrike" kern="1200" cap="none" spc="5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month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4" name="CustomShape 9"/>
          <p:cNvSpPr/>
          <p:nvPr/>
        </p:nvSpPr>
        <p:spPr>
          <a:xfrm>
            <a:off x="2514819" y="444016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0"/>
          <p:cNvSpPr/>
          <p:nvPr/>
        </p:nvSpPr>
        <p:spPr>
          <a:xfrm>
            <a:off x="2514819" y="553879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1"/>
          <p:cNvSpPr/>
          <p:nvPr/>
        </p:nvSpPr>
        <p:spPr>
          <a:xfrm>
            <a:off x="2514819" y="595470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ED5A263-1672-4200-A837-07FD4E74CAB5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1CA817-C31C-4093-8C69-8F9466EE9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8C08D1DDCE714185EF6F5BE11ABE6D" ma:contentTypeVersion="11" ma:contentTypeDescription="Create a new document." ma:contentTypeScope="" ma:versionID="68dacae740f750640d98537e9fe646ca">
  <xsd:schema xmlns:xsd="http://www.w3.org/2001/XMLSchema" xmlns:xs="http://www.w3.org/2001/XMLSchema" xmlns:p="http://schemas.microsoft.com/office/2006/metadata/properties" xmlns:ns2="6aa71853-8db4-4e58-8f9b-fc95a58dbc85" xmlns:ns3="8ca10d90-c3a3-4d12-808a-46ff0ba6b3c3" targetNamespace="http://schemas.microsoft.com/office/2006/metadata/properties" ma:root="true" ma:fieldsID="5615b1719ca526f5f136b4b90c51c91a" ns2:_="" ns3:_="">
    <xsd:import namespace="6aa71853-8db4-4e58-8f9b-fc95a58dbc85"/>
    <xsd:import namespace="8ca10d90-c3a3-4d12-808a-46ff0ba6b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a71853-8db4-4e58-8f9b-fc95a58dbc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6c1cbaa5-bfb8-4182-abb7-5e30e106b7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10d90-c3a3-4d12-808a-46ff0ba6b3c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8c3fc5d-7660-4ea2-9d9e-d83965426e09}" ma:internalName="TaxCatchAll" ma:showField="CatchAllData" ma:web="8ca10d90-c3a3-4d12-808a-46ff0ba6b3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ca10d90-c3a3-4d12-808a-46ff0ba6b3c3" xsi:nil="true"/>
    <lcf76f155ced4ddcb4097134ff3c332f xmlns="6aa71853-8db4-4e58-8f9b-fc95a58dbc8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5E3B4D-46AF-44F7-AD89-A53BA7895756}"/>
</file>

<file path=customXml/itemProps2.xml><?xml version="1.0" encoding="utf-8"?>
<ds:datastoreItem xmlns:ds="http://schemas.openxmlformats.org/officeDocument/2006/customXml" ds:itemID="{15918101-6129-4E79-908A-8AC2850573D7}"/>
</file>

<file path=customXml/itemProps3.xml><?xml version="1.0" encoding="utf-8"?>
<ds:datastoreItem xmlns:ds="http://schemas.openxmlformats.org/officeDocument/2006/customXml" ds:itemID="{B8F2E922-0835-4F0C-B058-A26C1880E80C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Copperplate Gothic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</dc:creator>
  <cp:lastModifiedBy>u</cp:lastModifiedBy>
  <cp:revision>1</cp:revision>
  <dcterms:created xsi:type="dcterms:W3CDTF">2020-10-08T11:39:17Z</dcterms:created>
  <dcterms:modified xsi:type="dcterms:W3CDTF">2020-10-08T11:39:58Z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0x0101002E8C08D1DDCE714185EF6F5BE11ABE6D</vt:lpwstr>
  </property>
</Properties>
</file>